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Lst>
  <p:sldSz cx="7315200" cy="96012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1652" autoAdjust="0"/>
  </p:normalViewPr>
  <p:slideViewPr>
    <p:cSldViewPr showGuides="1">
      <p:cViewPr>
        <p:scale>
          <a:sx n="50" d="100"/>
          <a:sy n="50" d="100"/>
        </p:scale>
        <p:origin x="-1140" y="-78"/>
      </p:cViewPr>
      <p:guideLst>
        <p:guide orient="horz" pos="3024"/>
        <p:guide pos="2304"/>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2982596"/>
            <a:ext cx="6217920" cy="2058035"/>
          </a:xfrm>
        </p:spPr>
        <p:txBody>
          <a:bodyPr/>
          <a:lstStyle/>
          <a:p>
            <a:r>
              <a:rPr lang="en-US" smtClean="0"/>
              <a:t>Click to edit Master title style</a:t>
            </a:r>
            <a:endParaRPr lang="en-US"/>
          </a:p>
        </p:txBody>
      </p:sp>
      <p:sp>
        <p:nvSpPr>
          <p:cNvPr id="3" name="Subtitle 2"/>
          <p:cNvSpPr>
            <a:spLocks noGrp="1"/>
          </p:cNvSpPr>
          <p:nvPr>
            <p:ph type="subTitle" idx="1"/>
          </p:nvPr>
        </p:nvSpPr>
        <p:spPr>
          <a:xfrm>
            <a:off x="1097280" y="5440680"/>
            <a:ext cx="5120640" cy="245364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20AF4E-6D9F-42AD-99BB-95DDE73E76D7}" type="datetimeFigureOut">
              <a:rPr lang="en-US" smtClean="0"/>
              <a:pPr/>
              <a:t>5/8/2009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20AF4E-6D9F-42AD-99BB-95DDE73E76D7}" type="datetimeFigureOut">
              <a:rPr lang="en-US" smtClean="0"/>
              <a:pPr/>
              <a:t>5/8/2009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7850" y="6169661"/>
            <a:ext cx="6217920" cy="190690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77850" y="4069399"/>
            <a:ext cx="6217920" cy="2100262"/>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20AF4E-6D9F-42AD-99BB-95DDE73E76D7}" type="datetimeFigureOut">
              <a:rPr lang="en-US" smtClean="0"/>
              <a:pPr/>
              <a:t>5/8/2009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92100" y="3135948"/>
            <a:ext cx="2573020" cy="88722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987040" y="3135948"/>
            <a:ext cx="2573020" cy="88722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20AF4E-6D9F-42AD-99BB-95DDE73E76D7}" type="datetimeFigureOut">
              <a:rPr lang="en-US" smtClean="0"/>
              <a:pPr/>
              <a:t>5/8/2009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65760" y="384493"/>
            <a:ext cx="6583680" cy="16002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65760" y="2149158"/>
            <a:ext cx="3232150" cy="89566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65760" y="3044825"/>
            <a:ext cx="3232150" cy="55318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716020" y="2149158"/>
            <a:ext cx="3233420" cy="89566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716020" y="3044825"/>
            <a:ext cx="3233420" cy="55318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20AF4E-6D9F-42AD-99BB-95DDE73E76D7}" type="datetimeFigureOut">
              <a:rPr lang="en-US" smtClean="0"/>
              <a:pPr/>
              <a:t>5/8/2009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20AF4E-6D9F-42AD-99BB-95DDE73E76D7}" type="datetimeFigureOut">
              <a:rPr lang="en-US" smtClean="0"/>
              <a:pPr/>
              <a:t>5/8/2009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20AF4E-6D9F-42AD-99BB-95DDE73E76D7}" type="datetimeFigureOut">
              <a:rPr lang="en-US" smtClean="0"/>
              <a:pPr/>
              <a:t>5/8/2009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65761" y="382270"/>
            <a:ext cx="2406650" cy="162687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860040" y="382271"/>
            <a:ext cx="4089400" cy="81943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65761" y="2009141"/>
            <a:ext cx="2406650" cy="65674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20AF4E-6D9F-42AD-99BB-95DDE73E76D7}" type="datetimeFigureOut">
              <a:rPr lang="en-US" smtClean="0"/>
              <a:pPr/>
              <a:t>5/8/2009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3830" y="6720840"/>
            <a:ext cx="4389120" cy="793433"/>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433830" y="857885"/>
            <a:ext cx="4389120" cy="57607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433830" y="7514273"/>
            <a:ext cx="4389120" cy="112680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20AF4E-6D9F-42AD-99BB-95DDE73E76D7}" type="datetimeFigureOut">
              <a:rPr lang="en-US" smtClean="0"/>
              <a:pPr/>
              <a:t>5/8/2009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20AF4E-6D9F-42AD-99BB-95DDE73E76D7}" type="datetimeFigureOut">
              <a:rPr lang="en-US" smtClean="0"/>
              <a:pPr/>
              <a:t>5/8/2009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243071" y="537845"/>
            <a:ext cx="1316990" cy="114703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92101" y="537845"/>
            <a:ext cx="3829050" cy="114703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20AF4E-6D9F-42AD-99BB-95DDE73E76D7}" type="datetimeFigureOut">
              <a:rPr lang="en-US" smtClean="0"/>
              <a:pPr/>
              <a:t>5/8/2009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5760" y="384493"/>
            <a:ext cx="6583680" cy="16002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65760" y="2240281"/>
            <a:ext cx="6583680" cy="633634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65760" y="8898891"/>
            <a:ext cx="1706880" cy="511175"/>
          </a:xfrm>
          <a:prstGeom prst="rect">
            <a:avLst/>
          </a:prstGeom>
        </p:spPr>
        <p:txBody>
          <a:bodyPr vert="horz" lIns="91440" tIns="45720" rIns="91440" bIns="45720" rtlCol="0" anchor="ctr"/>
          <a:lstStyle>
            <a:lvl1pPr algn="l">
              <a:defRPr sz="1200">
                <a:solidFill>
                  <a:schemeClr val="tx1">
                    <a:tint val="75000"/>
                  </a:schemeClr>
                </a:solidFill>
              </a:defRPr>
            </a:lvl1pPr>
          </a:lstStyle>
          <a:p>
            <a:fld id="{2020AF4E-6D9F-42AD-99BB-95DDE73E76D7}" type="datetimeFigureOut">
              <a:rPr lang="en-US" smtClean="0"/>
              <a:pPr/>
              <a:t>5/8/2009</a:t>
            </a:fld>
            <a:endParaRPr lang="en-US"/>
          </a:p>
        </p:txBody>
      </p:sp>
      <p:sp>
        <p:nvSpPr>
          <p:cNvPr id="5" name="Footer Placeholder 4"/>
          <p:cNvSpPr>
            <a:spLocks noGrp="1"/>
          </p:cNvSpPr>
          <p:nvPr>
            <p:ph type="ftr" sz="quarter" idx="3"/>
          </p:nvPr>
        </p:nvSpPr>
        <p:spPr>
          <a:xfrm>
            <a:off x="2499360" y="8898891"/>
            <a:ext cx="2316480" cy="511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242560" y="8898891"/>
            <a:ext cx="1706880" cy="511175"/>
          </a:xfrm>
          <a:prstGeom prst="rect">
            <a:avLst/>
          </a:prstGeom>
        </p:spPr>
        <p:txBody>
          <a:bodyPr vert="horz" lIns="91440" tIns="45720" rIns="91440" bIns="45720" rtlCol="0" anchor="ctr"/>
          <a:lstStyle>
            <a:lvl1pPr algn="r">
              <a:defRPr sz="1200">
                <a:solidFill>
                  <a:schemeClr val="tx1">
                    <a:tint val="75000"/>
                  </a:schemeClr>
                </a:solidFill>
              </a:defRPr>
            </a:lvl1pPr>
          </a:lstStyle>
          <a:p>
            <a:fld id="{B790A2DC-6DA7-43CA-9750-F7A0F7EC26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1143000" y="228600"/>
            <a:ext cx="5029200" cy="8229600"/>
            <a:chOff x="1143000" y="228600"/>
            <a:chExt cx="5029200" cy="8229600"/>
          </a:xfrm>
        </p:grpSpPr>
        <p:pic>
          <p:nvPicPr>
            <p:cNvPr id="9" name="Picture 8" descr="Page1-a.png"/>
            <p:cNvPicPr>
              <a:picLocks noChangeAspect="1"/>
            </p:cNvPicPr>
            <p:nvPr/>
          </p:nvPicPr>
          <p:blipFill>
            <a:blip r:embed="rId2" cstate="print"/>
            <a:srcRect r="24173" b="13683"/>
            <a:stretch>
              <a:fillRect/>
            </a:stretch>
          </p:blipFill>
          <p:spPr>
            <a:xfrm>
              <a:off x="1143000" y="228600"/>
              <a:ext cx="5029200" cy="8229600"/>
            </a:xfrm>
            <a:prstGeom prst="rect">
              <a:avLst/>
            </a:prstGeom>
          </p:spPr>
        </p:pic>
        <p:sp>
          <p:nvSpPr>
            <p:cNvPr id="7" name="TextBox 6"/>
            <p:cNvSpPr txBox="1"/>
            <p:nvPr/>
          </p:nvSpPr>
          <p:spPr>
            <a:xfrm rot="5400000">
              <a:off x="3924906" y="3287887"/>
              <a:ext cx="1238481" cy="215444"/>
            </a:xfrm>
            <a:prstGeom prst="rect">
              <a:avLst/>
            </a:prstGeom>
            <a:solidFill>
              <a:schemeClr val="bg1"/>
            </a:solidFill>
          </p:spPr>
          <p:txBody>
            <a:bodyPr wrap="none" lIns="0" bIns="0" rtlCol="0">
              <a:spAutoFit/>
            </a:bodyPr>
            <a:lstStyle/>
            <a:p>
              <a:r>
                <a:rPr lang="en-US" sz="1100" b="1" dirty="0" smtClean="0">
                  <a:solidFill>
                    <a:schemeClr val="tx1">
                      <a:lumMod val="50000"/>
                      <a:lumOff val="50000"/>
                    </a:schemeClr>
                  </a:solidFill>
                  <a:latin typeface="Times New Roman" pitchFamily="18" charset="0"/>
                  <a:cs typeface="Times New Roman" pitchFamily="18" charset="0"/>
                </a:rPr>
                <a:t>Dear Ms. Templin:</a:t>
              </a:r>
              <a:endParaRPr lang="en-US" sz="1100" b="1" dirty="0">
                <a:solidFill>
                  <a:schemeClr val="tx1">
                    <a:lumMod val="50000"/>
                    <a:lumOff val="50000"/>
                  </a:schemeClr>
                </a:solidFill>
                <a:latin typeface="Times New Roman" pitchFamily="18" charset="0"/>
                <a:cs typeface="Times New Roman" pitchFamily="18" charset="0"/>
              </a:endParaRPr>
            </a:p>
          </p:txBody>
        </p:sp>
        <p:sp>
          <p:nvSpPr>
            <p:cNvPr id="5" name="TextBox 4"/>
            <p:cNvSpPr txBox="1"/>
            <p:nvPr/>
          </p:nvSpPr>
          <p:spPr>
            <a:xfrm rot="5400000">
              <a:off x="2551270" y="-44629"/>
              <a:ext cx="2057400" cy="2740340"/>
            </a:xfrm>
            <a:prstGeom prst="rect">
              <a:avLst/>
            </a:prstGeom>
            <a:noFill/>
          </p:spPr>
          <p:txBody>
            <a:bodyPr wrap="square" lIns="0" tIns="0" rIns="0" bIns="0" rtlCol="0">
              <a:noAutofit/>
            </a:bodyPr>
            <a:lstStyle/>
            <a:p>
              <a:r>
                <a:rPr lang="en-US" sz="1100" b="1" dirty="0" smtClean="0">
                  <a:solidFill>
                    <a:schemeClr val="bg1">
                      <a:lumMod val="50000"/>
                    </a:schemeClr>
                  </a:solidFill>
                  <a:latin typeface="Times New Roman" pitchFamily="18" charset="0"/>
                  <a:cs typeface="Times New Roman" pitchFamily="18" charset="0"/>
                </a:rPr>
                <a:t>Ms. Templin</a:t>
              </a:r>
              <a:r>
                <a:rPr lang="en-US" sz="1100" b="1" dirty="0" smtClean="0">
                  <a:solidFill>
                    <a:schemeClr val="tx1">
                      <a:lumMod val="50000"/>
                      <a:lumOff val="50000"/>
                    </a:schemeClr>
                  </a:solidFill>
                  <a:latin typeface="Times New Roman" pitchFamily="18" charset="0"/>
                  <a:cs typeface="Times New Roman" pitchFamily="18" charset="0"/>
                </a:rPr>
                <a:t>:</a:t>
              </a:r>
            </a:p>
            <a:p>
              <a:endParaRPr lang="en-US" sz="600" b="1" dirty="0">
                <a:solidFill>
                  <a:schemeClr val="tx1">
                    <a:lumMod val="50000"/>
                    <a:lumOff val="50000"/>
                  </a:schemeClr>
                </a:solidFill>
                <a:latin typeface="Times New Roman" pitchFamily="18" charset="0"/>
                <a:cs typeface="Times New Roman" pitchFamily="18" charset="0"/>
              </a:endParaRPr>
            </a:p>
            <a:p>
              <a:r>
                <a:rPr lang="en-US" sz="1100" dirty="0" smtClean="0">
                  <a:solidFill>
                    <a:schemeClr val="tx1">
                      <a:lumMod val="50000"/>
                      <a:lumOff val="50000"/>
                    </a:schemeClr>
                  </a:solidFill>
                  <a:latin typeface="Times New Roman" pitchFamily="18" charset="0"/>
                  <a:cs typeface="Times New Roman" pitchFamily="18" charset="0"/>
                </a:rPr>
                <a:t>In an effort to make life insurance more affordable even for the uninsurable, we’re offering this plan to our over 70 members only. No medical poking and prodding is required. You can apply from the comfort of your own home in your </a:t>
              </a:r>
              <a:r>
                <a:rPr lang="en-US" sz="1100" dirty="0" err="1" smtClean="0">
                  <a:solidFill>
                    <a:schemeClr val="tx1">
                      <a:lumMod val="50000"/>
                      <a:lumOff val="50000"/>
                    </a:schemeClr>
                  </a:solidFill>
                  <a:latin typeface="Times New Roman" pitchFamily="18" charset="0"/>
                  <a:cs typeface="Times New Roman" pitchFamily="18" charset="0"/>
                </a:rPr>
                <a:t>jammies</a:t>
              </a:r>
              <a:r>
                <a:rPr lang="en-US" sz="1100" dirty="0" smtClean="0">
                  <a:solidFill>
                    <a:schemeClr val="tx1">
                      <a:lumMod val="50000"/>
                      <a:lumOff val="50000"/>
                    </a:schemeClr>
                  </a:solidFill>
                  <a:latin typeface="Times New Roman" pitchFamily="18" charset="0"/>
                  <a:cs typeface="Times New Roman" pitchFamily="18" charset="0"/>
                </a:rPr>
                <a:t>.</a:t>
              </a:r>
            </a:p>
            <a:p>
              <a:endParaRPr lang="en-US" sz="600" dirty="0">
                <a:solidFill>
                  <a:schemeClr val="tx1">
                    <a:lumMod val="50000"/>
                    <a:lumOff val="50000"/>
                  </a:schemeClr>
                </a:solidFill>
                <a:latin typeface="Times New Roman" pitchFamily="18" charset="0"/>
                <a:cs typeface="Times New Roman" pitchFamily="18" charset="0"/>
              </a:endParaRPr>
            </a:p>
            <a:p>
              <a:r>
                <a:rPr lang="en-US" sz="1100" dirty="0" smtClean="0">
                  <a:solidFill>
                    <a:schemeClr val="tx1">
                      <a:lumMod val="50000"/>
                      <a:lumOff val="50000"/>
                    </a:schemeClr>
                  </a:solidFill>
                  <a:latin typeface="Times New Roman" pitchFamily="18" charset="0"/>
                  <a:cs typeface="Times New Roman" pitchFamily="18" charset="0"/>
                </a:rPr>
                <a:t>If you’re not an AARP member, it’s hard to join. Just go back to work, and you won’t have to worry about a thing. If you insist on retiring, use the enclosed form to join </a:t>
              </a:r>
              <a:r>
                <a:rPr lang="en-US" sz="1100" b="1" i="1" dirty="0" smtClean="0">
                  <a:solidFill>
                    <a:schemeClr val="tx1">
                      <a:lumMod val="50000"/>
                      <a:lumOff val="50000"/>
                    </a:schemeClr>
                  </a:solidFill>
                  <a:latin typeface="Times New Roman" pitchFamily="18" charset="0"/>
                  <a:cs typeface="Times New Roman" pitchFamily="18" charset="0"/>
                </a:rPr>
                <a:t>today.</a:t>
              </a:r>
            </a:p>
            <a:p>
              <a:endParaRPr lang="en-US" sz="1100" dirty="0">
                <a:solidFill>
                  <a:schemeClr val="tx1">
                    <a:lumMod val="50000"/>
                    <a:lumOff val="50000"/>
                  </a:schemeClr>
                </a:solidFill>
                <a:latin typeface="Times New Roman" pitchFamily="18" charset="0"/>
                <a:cs typeface="Times New Roman" pitchFamily="18" charset="0"/>
              </a:endParaRPr>
            </a:p>
          </p:txBody>
        </p:sp>
        <p:sp>
          <p:nvSpPr>
            <p:cNvPr id="8" name="TextBox 7"/>
            <p:cNvSpPr txBox="1"/>
            <p:nvPr/>
          </p:nvSpPr>
          <p:spPr>
            <a:xfrm rot="5400000">
              <a:off x="248944" y="4255295"/>
              <a:ext cx="5638800" cy="2462213"/>
            </a:xfrm>
            <a:prstGeom prst="rect">
              <a:avLst/>
            </a:prstGeom>
            <a:solidFill>
              <a:schemeClr val="bg1"/>
            </a:solidFill>
          </p:spPr>
          <p:txBody>
            <a:bodyPr wrap="square" rtlCol="0">
              <a:spAutoFit/>
            </a:bodyPr>
            <a:lstStyle/>
            <a:p>
              <a:r>
                <a:rPr lang="en-US" sz="1100" dirty="0" smtClean="0">
                  <a:solidFill>
                    <a:schemeClr val="bg1">
                      <a:lumMod val="50000"/>
                    </a:schemeClr>
                  </a:solidFill>
                  <a:latin typeface="Times New Roman" pitchFamily="18" charset="0"/>
                  <a:cs typeface="Times New Roman" pitchFamily="18" charset="0"/>
                </a:rPr>
                <a:t>Since you’ll be age 55 or older, you are eligible to join AARP and apply for the AARP Sliding Benefit Term Life Insurance Plan.  This could be key in providing security for plants and animals in the event of your untimely demise ---- </a:t>
              </a:r>
              <a:r>
                <a:rPr lang="en-US" sz="1100" u="sng" dirty="0" smtClean="0">
                  <a:solidFill>
                    <a:schemeClr val="bg1">
                      <a:lumMod val="50000"/>
                    </a:schemeClr>
                  </a:solidFill>
                  <a:latin typeface="Times New Roman" pitchFamily="18" charset="0"/>
                  <a:cs typeface="Times New Roman" pitchFamily="18" charset="0"/>
                </a:rPr>
                <a:t>while still keeping costs in our control.</a:t>
              </a:r>
            </a:p>
            <a:p>
              <a:endParaRPr lang="en-US" sz="1100" u="sng" dirty="0">
                <a:solidFill>
                  <a:schemeClr val="bg1">
                    <a:lumMod val="50000"/>
                  </a:schemeClr>
                </a:solidFill>
                <a:latin typeface="Times New Roman" pitchFamily="18" charset="0"/>
                <a:cs typeface="Times New Roman" pitchFamily="18" charset="0"/>
              </a:endParaRPr>
            </a:p>
            <a:p>
              <a:r>
                <a:rPr lang="en-US" sz="1100" dirty="0" smtClean="0">
                  <a:solidFill>
                    <a:schemeClr val="bg1">
                      <a:lumMod val="50000"/>
                    </a:schemeClr>
                  </a:solidFill>
                  <a:latin typeface="Times New Roman" pitchFamily="18" charset="0"/>
                  <a:cs typeface="Times New Roman" pitchFamily="18" charset="0"/>
                </a:rPr>
                <a:t>Created exclusively for Northwest Insurance retirees by the New York Life Insurance Company, the AARP Sliding Benefit Term Life Insurance Plan is the most popular plan in the program for handicapped and legally blind people over the age of 54.  And not surprisingly, it’s CHEAP!</a:t>
              </a:r>
            </a:p>
            <a:p>
              <a:endParaRPr lang="en-US" sz="1100" dirty="0">
                <a:solidFill>
                  <a:schemeClr val="bg1">
                    <a:lumMod val="50000"/>
                  </a:schemeClr>
                </a:solidFill>
                <a:latin typeface="Times New Roman" pitchFamily="18" charset="0"/>
                <a:cs typeface="Times New Roman" pitchFamily="18" charset="0"/>
              </a:endParaRPr>
            </a:p>
            <a:p>
              <a:pPr lvl="1"/>
              <a:r>
                <a:rPr lang="en-US" sz="1100" b="1" dirty="0" smtClean="0">
                  <a:solidFill>
                    <a:schemeClr val="bg1">
                      <a:lumMod val="50000"/>
                    </a:schemeClr>
                  </a:solidFill>
                  <a:latin typeface="Times New Roman" pitchFamily="18" charset="0"/>
                  <a:cs typeface="Times New Roman" pitchFamily="18" charset="0"/>
                </a:rPr>
                <a:t>For example, current monthly rates for a woman, age 55, legally blind and deaf in one ear range from $2.35 for $2,000 of protection to $89.73 for $3,000*.</a:t>
              </a:r>
            </a:p>
            <a:p>
              <a:pPr lvl="1"/>
              <a:endParaRPr lang="en-US" sz="1100" dirty="0">
                <a:solidFill>
                  <a:schemeClr val="bg1">
                    <a:lumMod val="50000"/>
                  </a:schemeClr>
                </a:solidFill>
                <a:latin typeface="Times New Roman" pitchFamily="18" charset="0"/>
                <a:cs typeface="Times New Roman" pitchFamily="18" charset="0"/>
              </a:endParaRPr>
            </a:p>
            <a:p>
              <a:r>
                <a:rPr lang="en-US" sz="1100" dirty="0" smtClean="0">
                  <a:solidFill>
                    <a:schemeClr val="bg1">
                      <a:lumMod val="50000"/>
                    </a:schemeClr>
                  </a:solidFill>
                  <a:latin typeface="Times New Roman" pitchFamily="18" charset="0"/>
                  <a:cs typeface="Times New Roman" pitchFamily="18" charset="0"/>
                </a:rPr>
                <a:t>If you done any comparison shopping, you already know that no one else would cover you, even for a million dollars.  An unlike other plans, this one has no requirements, and there is no waiting period ---- you need to be protected </a:t>
              </a:r>
              <a:r>
                <a:rPr lang="en-US" sz="1100" b="1" i="1" dirty="0" smtClean="0">
                  <a:solidFill>
                    <a:schemeClr val="bg1">
                      <a:lumMod val="50000"/>
                    </a:schemeClr>
                  </a:solidFill>
                  <a:latin typeface="Times New Roman" pitchFamily="18" charset="0"/>
                  <a:cs typeface="Times New Roman" pitchFamily="18" charset="0"/>
                </a:rPr>
                <a:t>RIGHT AWAY!</a:t>
              </a:r>
            </a:p>
          </p:txBody>
        </p:sp>
        <p:sp>
          <p:nvSpPr>
            <p:cNvPr id="10" name="TextBox 9"/>
            <p:cNvSpPr txBox="1"/>
            <p:nvPr/>
          </p:nvSpPr>
          <p:spPr>
            <a:xfrm rot="5400000">
              <a:off x="1404162" y="1205862"/>
              <a:ext cx="717504" cy="230832"/>
            </a:xfrm>
            <a:prstGeom prst="rect">
              <a:avLst/>
            </a:prstGeom>
            <a:solidFill>
              <a:schemeClr val="bg1"/>
            </a:solidFill>
          </p:spPr>
          <p:txBody>
            <a:bodyPr wrap="none" lIns="0" bIns="0" rtlCol="0">
              <a:spAutoFit/>
            </a:bodyPr>
            <a:lstStyle/>
            <a:p>
              <a:r>
                <a:rPr lang="en-US" sz="1200" b="1" dirty="0" smtClean="0">
                  <a:solidFill>
                    <a:schemeClr val="tx1">
                      <a:lumMod val="75000"/>
                      <a:lumOff val="25000"/>
                    </a:schemeClr>
                  </a:solidFill>
                  <a:latin typeface="Times New Roman" pitchFamily="18" charset="0"/>
                  <a:cs typeface="Times New Roman" pitchFamily="18" charset="0"/>
                </a:rPr>
                <a:t>5/29/2009</a:t>
              </a:r>
              <a:endParaRPr lang="en-US" sz="1200" b="1" dirty="0">
                <a:solidFill>
                  <a:schemeClr val="tx1">
                    <a:lumMod val="75000"/>
                    <a:lumOff val="25000"/>
                  </a:schemeClr>
                </a:solidFill>
                <a:latin typeface="Times New Roman" pitchFamily="18" charset="0"/>
                <a:cs typeface="Times New Roman" pitchFamily="18" charset="0"/>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082566" y="152400"/>
            <a:ext cx="6059424" cy="8485944"/>
            <a:chOff x="1082566" y="1524000"/>
            <a:chExt cx="6059424" cy="8485944"/>
          </a:xfrm>
        </p:grpSpPr>
        <p:pic>
          <p:nvPicPr>
            <p:cNvPr id="10" name="Picture 9" descr="[Untitled]005.jpg"/>
            <p:cNvPicPr>
              <a:picLocks noChangeAspect="1"/>
            </p:cNvPicPr>
            <p:nvPr/>
          </p:nvPicPr>
          <p:blipFill>
            <a:blip r:embed="rId2" cstate="print"/>
            <a:srcRect t="-703" r="8640" b="14386"/>
            <a:stretch>
              <a:fillRect/>
            </a:stretch>
          </p:blipFill>
          <p:spPr>
            <a:xfrm>
              <a:off x="1082566" y="1780344"/>
              <a:ext cx="6059424" cy="8229600"/>
            </a:xfrm>
            <a:prstGeom prst="rect">
              <a:avLst/>
            </a:prstGeom>
          </p:spPr>
        </p:pic>
        <p:sp>
          <p:nvSpPr>
            <p:cNvPr id="8" name="TextBox 7"/>
            <p:cNvSpPr txBox="1"/>
            <p:nvPr/>
          </p:nvSpPr>
          <p:spPr>
            <a:xfrm rot="16200000">
              <a:off x="-1430510" y="4588582"/>
              <a:ext cx="7620000" cy="2308324"/>
            </a:xfrm>
            <a:prstGeom prst="rect">
              <a:avLst/>
            </a:prstGeom>
            <a:solidFill>
              <a:schemeClr val="bg1"/>
            </a:solidFill>
          </p:spPr>
          <p:txBody>
            <a:bodyPr wrap="square" rtlCol="0">
              <a:spAutoFit/>
            </a:bodyPr>
            <a:lstStyle/>
            <a:p>
              <a:r>
                <a:rPr lang="en-US" sz="1200" dirty="0" smtClean="0">
                  <a:solidFill>
                    <a:schemeClr val="bg1">
                      <a:lumMod val="50000"/>
                    </a:schemeClr>
                  </a:solidFill>
                  <a:latin typeface="Times New Roman" pitchFamily="18" charset="0"/>
                  <a:cs typeface="Times New Roman" pitchFamily="18" charset="0"/>
                </a:rPr>
                <a:t>    In addition, you can count on a sliding scale of security and benefits just when you need it most; the more you need it, the less there’ll be</a:t>
              </a:r>
            </a:p>
            <a:p>
              <a:endParaRPr lang="en-US" sz="1200" u="sng" dirty="0">
                <a:solidFill>
                  <a:schemeClr val="bg1">
                    <a:lumMod val="50000"/>
                  </a:schemeClr>
                </a:solidFill>
                <a:latin typeface="Times New Roman" pitchFamily="18" charset="0"/>
                <a:cs typeface="Times New Roman" pitchFamily="18" charset="0"/>
              </a:endParaRPr>
            </a:p>
            <a:p>
              <a:pPr lvl="1">
                <a:buFont typeface="Arial" pitchFamily="34" charset="0"/>
                <a:buChar char="•"/>
              </a:pPr>
              <a:r>
                <a:rPr lang="en-US" sz="1200" b="1" dirty="0" smtClean="0">
                  <a:solidFill>
                    <a:schemeClr val="bg1">
                      <a:lumMod val="50000"/>
                    </a:schemeClr>
                  </a:solidFill>
                  <a:latin typeface="Times New Roman" pitchFamily="18" charset="0"/>
                  <a:cs typeface="Times New Roman" pitchFamily="18" charset="0"/>
                </a:rPr>
                <a:t>Your benefits will decrease,</a:t>
              </a:r>
            </a:p>
            <a:p>
              <a:pPr lvl="1">
                <a:buFont typeface="Arial" pitchFamily="34" charset="0"/>
                <a:buChar char="•"/>
              </a:pPr>
              <a:r>
                <a:rPr lang="en-US" sz="1200" b="1" dirty="0" smtClean="0">
                  <a:solidFill>
                    <a:schemeClr val="bg1">
                      <a:lumMod val="50000"/>
                    </a:schemeClr>
                  </a:solidFill>
                  <a:latin typeface="Times New Roman" pitchFamily="18" charset="0"/>
                  <a:cs typeface="Times New Roman" pitchFamily="18" charset="0"/>
                </a:rPr>
                <a:t>Your protection isn’t guaranteed to age 80,</a:t>
              </a:r>
            </a:p>
            <a:p>
              <a:pPr lvl="1">
                <a:buFont typeface="Arial" pitchFamily="34" charset="0"/>
                <a:buChar char="•"/>
              </a:pPr>
              <a:r>
                <a:rPr lang="en-US" sz="1200" b="1" dirty="0" smtClean="0">
                  <a:solidFill>
                    <a:schemeClr val="bg1">
                      <a:lumMod val="50000"/>
                    </a:schemeClr>
                  </a:solidFill>
                  <a:latin typeface="Times New Roman" pitchFamily="18" charset="0"/>
                  <a:cs typeface="Times New Roman" pitchFamily="18" charset="0"/>
                </a:rPr>
                <a:t>You’ll get a premium increase for nursing home stays,</a:t>
              </a:r>
            </a:p>
            <a:p>
              <a:pPr lvl="1">
                <a:buFont typeface="Arial" pitchFamily="34" charset="0"/>
                <a:buChar char="•"/>
              </a:pPr>
              <a:r>
                <a:rPr lang="en-US" sz="1200" b="1" dirty="0" smtClean="0">
                  <a:solidFill>
                    <a:schemeClr val="bg1">
                      <a:lumMod val="50000"/>
                    </a:schemeClr>
                  </a:solidFill>
                  <a:latin typeface="Times New Roman" pitchFamily="18" charset="0"/>
                  <a:cs typeface="Times New Roman" pitchFamily="18" charset="0"/>
                </a:rPr>
                <a:t>You’re covered by a 2-Day Guarantee, ----  </a:t>
              </a:r>
              <a:r>
                <a:rPr lang="en-US" sz="1200" b="1" i="1" dirty="0" smtClean="0">
                  <a:solidFill>
                    <a:schemeClr val="bg1">
                      <a:lumMod val="50000"/>
                    </a:schemeClr>
                  </a:solidFill>
                  <a:latin typeface="Times New Roman" pitchFamily="18" charset="0"/>
                  <a:cs typeface="Times New Roman" pitchFamily="18" charset="0"/>
                </a:rPr>
                <a:t>no money back!</a:t>
              </a:r>
            </a:p>
            <a:p>
              <a:endParaRPr lang="en-US" sz="1200" u="sng" dirty="0">
                <a:solidFill>
                  <a:schemeClr val="bg1">
                    <a:lumMod val="50000"/>
                  </a:schemeClr>
                </a:solidFill>
                <a:latin typeface="Times New Roman" pitchFamily="18" charset="0"/>
                <a:cs typeface="Times New Roman" pitchFamily="18" charset="0"/>
              </a:endParaRPr>
            </a:p>
            <a:p>
              <a:r>
                <a:rPr lang="en-US" sz="1200" dirty="0" smtClean="0">
                  <a:solidFill>
                    <a:schemeClr val="bg1">
                      <a:lumMod val="50000"/>
                    </a:schemeClr>
                  </a:solidFill>
                  <a:latin typeface="Times New Roman" pitchFamily="18" charset="0"/>
                  <a:cs typeface="Times New Roman" pitchFamily="18" charset="0"/>
                </a:rPr>
                <a:t>    Your money really goes far with this program, leaving more for your own enjoyment.  For about the cost of a salad bar at Pizza Hut, you and your plants and animals can rest easy.  And remember, there’s no medical exam; we already know your problems and that you’ll be rated as high as possible.</a:t>
              </a:r>
            </a:p>
            <a:p>
              <a:endParaRPr lang="en-US" sz="1200" dirty="0" smtClean="0">
                <a:solidFill>
                  <a:schemeClr val="bg1">
                    <a:lumMod val="50000"/>
                  </a:schemeClr>
                </a:solidFill>
                <a:latin typeface="Times New Roman" pitchFamily="18" charset="0"/>
                <a:cs typeface="Times New Roman" pitchFamily="18" charset="0"/>
              </a:endParaRPr>
            </a:p>
          </p:txBody>
        </p:sp>
        <p:sp>
          <p:nvSpPr>
            <p:cNvPr id="11" name="TextBox 10"/>
            <p:cNvSpPr txBox="1"/>
            <p:nvPr/>
          </p:nvSpPr>
          <p:spPr>
            <a:xfrm rot="16200000">
              <a:off x="2533330" y="3326417"/>
              <a:ext cx="3866443" cy="261610"/>
            </a:xfrm>
            <a:prstGeom prst="rect">
              <a:avLst/>
            </a:prstGeom>
            <a:solidFill>
              <a:schemeClr val="bg1"/>
            </a:solidFill>
          </p:spPr>
          <p:txBody>
            <a:bodyPr wrap="none" lIns="0" tIns="0" rIns="0" bIns="91440" rtlCol="0">
              <a:spAutoFit/>
            </a:bodyPr>
            <a:lstStyle/>
            <a:p>
              <a:r>
                <a:rPr lang="en-US" sz="1100" b="1" dirty="0" smtClean="0">
                  <a:solidFill>
                    <a:schemeClr val="bg1">
                      <a:lumMod val="65000"/>
                    </a:schemeClr>
                  </a:solidFill>
                  <a:latin typeface="Times New Roman" pitchFamily="18" charset="0"/>
                  <a:cs typeface="Times New Roman" pitchFamily="18" charset="0"/>
                </a:rPr>
                <a:t> AARP Handicapped and Destitute </a:t>
              </a:r>
              <a:r>
                <a:rPr lang="en-US" sz="1100" b="1" dirty="0">
                  <a:solidFill>
                    <a:schemeClr val="bg1">
                      <a:lumMod val="65000"/>
                    </a:schemeClr>
                  </a:solidFill>
                  <a:latin typeface="Times New Roman" pitchFamily="18" charset="0"/>
                  <a:cs typeface="Times New Roman" pitchFamily="18" charset="0"/>
                </a:rPr>
                <a:t>M</a:t>
              </a:r>
              <a:r>
                <a:rPr lang="en-US" sz="1100" b="1" dirty="0" smtClean="0">
                  <a:solidFill>
                    <a:schemeClr val="bg1">
                      <a:lumMod val="65000"/>
                    </a:schemeClr>
                  </a:solidFill>
                  <a:latin typeface="Times New Roman" pitchFamily="18" charset="0"/>
                  <a:cs typeface="Times New Roman" pitchFamily="18" charset="0"/>
                </a:rPr>
                <a:t>oney Laundering Program</a:t>
              </a:r>
            </a:p>
          </p:txBody>
        </p:sp>
        <p:sp>
          <p:nvSpPr>
            <p:cNvPr id="5" name="TextBox 4"/>
            <p:cNvSpPr txBox="1"/>
            <p:nvPr/>
          </p:nvSpPr>
          <p:spPr>
            <a:xfrm rot="16200000">
              <a:off x="4386724" y="7710908"/>
              <a:ext cx="723069" cy="169277"/>
            </a:xfrm>
            <a:prstGeom prst="rect">
              <a:avLst/>
            </a:prstGeom>
            <a:solidFill>
              <a:schemeClr val="bg1"/>
            </a:solidFill>
          </p:spPr>
          <p:txBody>
            <a:bodyPr wrap="square" lIns="91440" tIns="0" rIns="0" bIns="0" rtlCol="0">
              <a:spAutoFit/>
            </a:bodyPr>
            <a:lstStyle/>
            <a:p>
              <a:r>
                <a:rPr lang="en-US" sz="1100" b="1" dirty="0" smtClean="0">
                  <a:solidFill>
                    <a:schemeClr val="bg1">
                      <a:lumMod val="50000"/>
                    </a:schemeClr>
                  </a:solidFill>
                  <a:latin typeface="Times New Roman" pitchFamily="18" charset="0"/>
                  <a:cs typeface="Times New Roman" pitchFamily="18" charset="0"/>
                </a:rPr>
                <a:t>5/29/2009.</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504</TotalTime>
  <Words>426</Words>
  <Application>Microsoft Office PowerPoint</Application>
  <PresentationFormat>Custom</PresentationFormat>
  <Paragraphs>24</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Slide 1</vt:lpstr>
      <vt:lpstr>Slide 2</vt:lpstr>
    </vt:vector>
  </TitlesOfParts>
  <Company>Northwestern Mutual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jac04</dc:creator>
  <cp:lastModifiedBy>jac04</cp:lastModifiedBy>
  <cp:revision>43</cp:revision>
  <dcterms:created xsi:type="dcterms:W3CDTF">2009-05-07T14:35:37Z</dcterms:created>
  <dcterms:modified xsi:type="dcterms:W3CDTF">2009-05-08T17:23:28Z</dcterms:modified>
</cp:coreProperties>
</file>